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nrope" panose="020B0604020202020204" charset="0"/>
      <p:regular r:id="rId13"/>
    </p:embeddedFont>
    <p:embeddedFont>
      <p:font typeface="Prata" panose="020B0604020202020204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75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Учет и анализ строительных материалов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Мобильное приложение для эффективного управления строительными материалами, поставщиками и поставками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Выполнил: Гордиенко Иван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408ИС-22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Руководитель: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Кусков Ф.В.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599" y="608767"/>
            <a:ext cx="5731550" cy="53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Планы развития и выводы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9" y="1486853"/>
            <a:ext cx="856655" cy="10279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7584" y="1658183"/>
            <a:ext cx="281047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Облачная синхронизация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627584" y="2028587"/>
            <a:ext cx="1240321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Интеграция с серверным хранилищем для доступа с разных устройств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9" y="2514838"/>
            <a:ext cx="856655" cy="10279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7584" y="2686169"/>
            <a:ext cx="268736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Расширенная аналитика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627584" y="3056573"/>
            <a:ext cx="1240321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Интерактивные графики, прогнозирование потребностей, тренды закупок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99" y="3542824"/>
            <a:ext cx="856655" cy="10279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7584" y="3714155"/>
            <a:ext cx="301549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Сканирование штрих-кодов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27584" y="4084558"/>
            <a:ext cx="1240321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Быстрое добавление материалов через камеру устройства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99" y="4570809"/>
            <a:ext cx="856655" cy="10279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7584" y="4742140"/>
            <a:ext cx="214157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Push-уведомления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627584" y="5112544"/>
            <a:ext cx="1240321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Автоматические напоминания о низких уровнях запасов</a:t>
            </a:r>
            <a:endParaRPr lang="en-US" sz="1300" dirty="0"/>
          </a:p>
        </p:txBody>
      </p:sp>
      <p:sp>
        <p:nvSpPr>
          <p:cNvPr id="15" name="Shape 9"/>
          <p:cNvSpPr/>
          <p:nvPr/>
        </p:nvSpPr>
        <p:spPr>
          <a:xfrm>
            <a:off x="599599" y="5877015"/>
            <a:ext cx="13431203" cy="28932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0"/>
          <p:cNvSpPr/>
          <p:nvPr/>
        </p:nvSpPr>
        <p:spPr>
          <a:xfrm>
            <a:off x="856536" y="6355437"/>
            <a:ext cx="338113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Итоговые достижения проекта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856536" y="6880027"/>
            <a:ext cx="13174266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Разработано комплексное Android-приложение для учета строительных материалов, которое сочетает удобный интерфейс на Jetpack Compose, надежную локальную базу данных Room, систему ролевого доступа и мощную аналитику. Приложение готово к развертыванию и дальнейшему масштабированию.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599599" y="6098500"/>
            <a:ext cx="22860" cy="1522333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7553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План реализации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93790" y="2833449"/>
            <a:ext cx="3762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Анализ и проектирование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Исследование предметной области, определение требований, изучение существующих решений для учета строительных материалов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59142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5216962" y="2833449"/>
            <a:ext cx="3163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Архитектура системы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32386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Проектирование структуры приложения, выбор технологического стека, разработка модели базы данных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59142"/>
            <a:ext cx="4196358" cy="3048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9640133" y="2833449"/>
            <a:ext cx="3644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Разработка функционала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2386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Реализация модулей аутентификации, управления материалами, поставщиками и поставками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7357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93790" y="5701665"/>
            <a:ext cx="3420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Аналитика и настройки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Создание панели статистики, административных функций, системы экспорта данных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7357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428548" y="5701665"/>
            <a:ext cx="4373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Тестирование и документация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Комплексное тестирование функций, оптимизация производительности, подготовка документации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356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Идея и цель проекта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Основная идея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Создание надежного Android-приложения для комплексного учета строительных материалов, управления поставщиками и контроля поставок с удобным интерфейсом и мощной аналитикой.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7807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Целевая аудитория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43089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Строительные компании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71106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Менеджеры по закупкам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1131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Складские работники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5152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Логисты и снабженцы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280"/>
            <a:ext cx="7757874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Основной функционал системы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2465" y="1512808"/>
            <a:ext cx="6546652" cy="2999065"/>
          </a:xfrm>
          <a:prstGeom prst="roundRect">
            <a:avLst>
              <a:gd name="adj" fmla="val 961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864513" y="1704856"/>
            <a:ext cx="576382" cy="576382"/>
          </a:xfrm>
          <a:prstGeom prst="roundRect">
            <a:avLst>
              <a:gd name="adj" fmla="val 15862892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985" y="1863328"/>
            <a:ext cx="259318" cy="2593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513" y="2473285"/>
            <a:ext cx="3160276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Управление материалами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4513" y="2888694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Каталог с поиском и фильтрацией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64513" y="3263265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Детальные карточки материалов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64513" y="3637836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Контроль запасов и цен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64513" y="4012406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Отслеживание минимальных уровней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1164" y="1512808"/>
            <a:ext cx="6546771" cy="2999065"/>
          </a:xfrm>
          <a:prstGeom prst="roundRect">
            <a:avLst>
              <a:gd name="adj" fmla="val 961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7603212" y="1704856"/>
            <a:ext cx="576382" cy="576382"/>
          </a:xfrm>
          <a:prstGeom prst="roundRect">
            <a:avLst>
              <a:gd name="adj" fmla="val 15862892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1684" y="1863328"/>
            <a:ext cx="259318" cy="2593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03212" y="2473285"/>
            <a:ext cx="3324225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Управление поставщиками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603212" y="2888694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База контактных данных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7603212" y="3263265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Рейтинг поставщиков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603212" y="3637836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Условия оплаты и доставки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7603212" y="4012406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История сотрудничества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672465" y="4703921"/>
            <a:ext cx="6546652" cy="2999065"/>
          </a:xfrm>
          <a:prstGeom prst="roundRect">
            <a:avLst>
              <a:gd name="adj" fmla="val 961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6"/>
          <p:cNvSpPr/>
          <p:nvPr/>
        </p:nvSpPr>
        <p:spPr>
          <a:xfrm>
            <a:off x="864513" y="4895969"/>
            <a:ext cx="576382" cy="576382"/>
          </a:xfrm>
          <a:prstGeom prst="roundRect">
            <a:avLst>
              <a:gd name="adj" fmla="val 15862892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2985" y="5054441"/>
            <a:ext cx="259318" cy="25931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64513" y="5664398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Контроль поставок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864513" y="6079808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Отслеживание статусов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864513" y="6454378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Учет накладных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864513" y="6828949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Цветовая индикация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864513" y="7203519"/>
            <a:ext cx="6162556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Планирование доставок</a:t>
            </a:r>
            <a:endParaRPr lang="en-US" sz="1500" dirty="0"/>
          </a:p>
        </p:txBody>
      </p:sp>
      <p:sp>
        <p:nvSpPr>
          <p:cNvPr id="27" name="Shape 22"/>
          <p:cNvSpPr/>
          <p:nvPr/>
        </p:nvSpPr>
        <p:spPr>
          <a:xfrm>
            <a:off x="7411164" y="4703921"/>
            <a:ext cx="6546771" cy="2999065"/>
          </a:xfrm>
          <a:prstGeom prst="roundRect">
            <a:avLst>
              <a:gd name="adj" fmla="val 961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Shape 23"/>
          <p:cNvSpPr/>
          <p:nvPr/>
        </p:nvSpPr>
        <p:spPr>
          <a:xfrm>
            <a:off x="7603212" y="4895969"/>
            <a:ext cx="576382" cy="576382"/>
          </a:xfrm>
          <a:prstGeom prst="roundRect">
            <a:avLst>
              <a:gd name="adj" fmla="val 15862892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1684" y="5054441"/>
            <a:ext cx="259318" cy="259318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603212" y="5664398"/>
            <a:ext cx="2473285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Аналитика и отчеты</a:t>
            </a:r>
            <a:endParaRPr lang="en-US" sz="1850" dirty="0"/>
          </a:p>
        </p:txBody>
      </p:sp>
      <p:sp>
        <p:nvSpPr>
          <p:cNvPr id="31" name="Text 25"/>
          <p:cNvSpPr/>
          <p:nvPr/>
        </p:nvSpPr>
        <p:spPr>
          <a:xfrm>
            <a:off x="7603212" y="6079808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Статистика по запасам</a:t>
            </a:r>
            <a:endParaRPr lang="en-US" sz="1500" dirty="0"/>
          </a:p>
        </p:txBody>
      </p:sp>
      <p:sp>
        <p:nvSpPr>
          <p:cNvPr id="32" name="Text 26"/>
          <p:cNvSpPr/>
          <p:nvPr/>
        </p:nvSpPr>
        <p:spPr>
          <a:xfrm>
            <a:off x="7603212" y="6454378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Финансовые показатели</a:t>
            </a:r>
            <a:endParaRPr lang="en-US" sz="1500" dirty="0"/>
          </a:p>
        </p:txBody>
      </p:sp>
      <p:sp>
        <p:nvSpPr>
          <p:cNvPr id="33" name="Text 27"/>
          <p:cNvSpPr/>
          <p:nvPr/>
        </p:nvSpPr>
        <p:spPr>
          <a:xfrm>
            <a:off x="7603212" y="6828949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Экспорт данных в CSV</a:t>
            </a:r>
            <a:endParaRPr lang="en-US" sz="1500" dirty="0"/>
          </a:p>
        </p:txBody>
      </p:sp>
      <p:sp>
        <p:nvSpPr>
          <p:cNvPr id="34" name="Text 28"/>
          <p:cNvSpPr/>
          <p:nvPr/>
        </p:nvSpPr>
        <p:spPr>
          <a:xfrm>
            <a:off x="7603212" y="7203519"/>
            <a:ext cx="6162675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Резервное копирование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0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3252907"/>
            <a:ext cx="8400455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Система ролей и безопасности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855" y="4237196"/>
            <a:ext cx="6463903" cy="3399711"/>
          </a:xfrm>
          <a:prstGeom prst="roundRect">
            <a:avLst>
              <a:gd name="adj" fmla="val 9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80480" y="447282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Администратор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80480" y="4932878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Логин:</a:t>
            </a: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admin | </a:t>
            </a: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Пароль:</a:t>
            </a: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1234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80480" y="5401032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Полный доступ ко всем функциям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0480" y="5815965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Добавление и редактирование данных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80480" y="6230898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Управление настройками системы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80480" y="6645831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Экспорт и резервное копирование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80480" y="7060763"/>
            <a:ext cx="599265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Заполнение тестовыми данными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21523" y="4237196"/>
            <a:ext cx="6464022" cy="3399711"/>
          </a:xfrm>
          <a:prstGeom prst="roundRect">
            <a:avLst>
              <a:gd name="adj" fmla="val 93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7657148" y="447282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Гость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57148" y="4932878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Логин:</a:t>
            </a: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guest | </a:t>
            </a: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Пароль:</a:t>
            </a: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guest123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657148" y="5401032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Просмотр всех разделов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657148" y="5815965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Доступ к статистике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657148" y="6230898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Поиск и фильтрация данных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657148" y="6645831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Без прав редактирования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657148" y="7060763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Режим только для чтения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10723959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Архитектура и технологический стек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1647" y="1894165"/>
            <a:ext cx="33060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Архитектурный подход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1647" y="2473643"/>
            <a:ext cx="488775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MVVM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разделение логики и UI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647" y="2914650"/>
            <a:ext cx="488775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Repository Pattern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абстракция данных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647" y="3355658"/>
            <a:ext cx="488775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Activity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современная навигация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647" y="3796665"/>
            <a:ext cx="488775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Reactive UI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автообновление через Flow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756" y="1922502"/>
            <a:ext cx="452318" cy="4523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973729" y="2000250"/>
            <a:ext cx="348234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Kotlin + Jetpack Compose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973729" y="2579727"/>
            <a:ext cx="687252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Современный UI фреймворк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56" y="3393996"/>
            <a:ext cx="452318" cy="4523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973729" y="347174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Room + SQLite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973729" y="4051221"/>
            <a:ext cx="687252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Локальное хранилище данных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8756" y="4865489"/>
            <a:ext cx="452318" cy="45231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973729" y="4943237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Material Design 3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973729" y="5522714"/>
            <a:ext cx="687252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Адаптивный интерфейс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756" y="6336983"/>
            <a:ext cx="452318" cy="45231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973729" y="6414730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GitHub + CI/CD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6973729" y="6994208"/>
            <a:ext cx="687252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Контроль версий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528" y="549473"/>
            <a:ext cx="5541883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Структура базы данных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0528" y="1400651"/>
            <a:ext cx="3835837" cy="3194923"/>
          </a:xfrm>
          <a:prstGeom prst="roundRect">
            <a:avLst>
              <a:gd name="adj" fmla="val 864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314480" y="1584603"/>
            <a:ext cx="261985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Materials (Материалы)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14480" y="1982510"/>
            <a:ext cx="346793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Основные поля: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4480" y="2387322"/>
            <a:ext cx="346793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Название, тип, единица измерения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14480" y="2746177"/>
            <a:ext cx="346793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Количество, цена, поставщик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14480" y="3105031"/>
            <a:ext cx="346793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Дата последней поставки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14480" y="3463885"/>
            <a:ext cx="3467933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Минимальный/максимальный уровень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14480" y="4117181"/>
            <a:ext cx="346793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Местоположение на складе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0150316" y="1400651"/>
            <a:ext cx="3835956" cy="3194923"/>
          </a:xfrm>
          <a:prstGeom prst="roundRect">
            <a:avLst>
              <a:gd name="adj" fmla="val 864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334268" y="1584603"/>
            <a:ext cx="2752368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Suppliers (Поставщики)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34268" y="1982510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Основные поля: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0334268" y="2387322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Название компании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334268" y="2746177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Контактное лицо, телефон, email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334268" y="3105031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Адрес, город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0334268" y="3463885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Рейтинг (1-5 звезд)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0334268" y="3822740"/>
            <a:ext cx="346805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Сроки доставки, условия оплаты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30528" y="4779526"/>
            <a:ext cx="7855744" cy="2900482"/>
          </a:xfrm>
          <a:prstGeom prst="roundRect">
            <a:avLst>
              <a:gd name="adj" fmla="val 952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8"/>
          <p:cNvSpPr/>
          <p:nvPr/>
        </p:nvSpPr>
        <p:spPr>
          <a:xfrm>
            <a:off x="6314480" y="4963478"/>
            <a:ext cx="244554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Deliveries (Поставки)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314480" y="5361384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Основные поля: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314480" y="5766197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Материал, поставщик, количество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314480" y="6125051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Дата доставки, ожидаемая дата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314480" y="6483906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Статус (4 варианта)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314480" y="6842760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Номер накладной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6314480" y="7201614"/>
            <a:ext cx="748784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Общая стоимость, примечания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39" y="547926"/>
            <a:ext cx="7721798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Система статусов и аналитика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039" y="1248966"/>
            <a:ext cx="527458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Статусы поставок с цветовой индикацией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96039" y="1857970"/>
            <a:ext cx="6519743" cy="1145858"/>
          </a:xfrm>
          <a:prstGeom prst="roundRect">
            <a:avLst>
              <a:gd name="adj" fmla="val 2603"/>
            </a:avLst>
          </a:prstGeom>
          <a:solidFill>
            <a:srgbClr val="4CAF5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894874" y="2056805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Доставлено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94874" y="2486858"/>
            <a:ext cx="61220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Поставка успешно получена и оприходована на складе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617" y="1857970"/>
            <a:ext cx="6519743" cy="1145858"/>
          </a:xfrm>
          <a:prstGeom prst="roundRect">
            <a:avLst>
              <a:gd name="adj" fmla="val 2603"/>
            </a:avLst>
          </a:prstGeom>
          <a:solidFill>
            <a:srgbClr val="FFC10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7613452" y="2056805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 ожидании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3452" y="2486858"/>
            <a:ext cx="61220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Заказ размещен, ожидается отгрузка от поставщика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96039" y="3202662"/>
            <a:ext cx="6519743" cy="1145858"/>
          </a:xfrm>
          <a:prstGeom prst="roundRect">
            <a:avLst>
              <a:gd name="adj" fmla="val 2603"/>
            </a:avLst>
          </a:prstGeom>
          <a:solidFill>
            <a:srgbClr val="2196F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894874" y="3401497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 пути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94874" y="3831550"/>
            <a:ext cx="61220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Товар отправлен и находится в процессе доставки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617" y="3202662"/>
            <a:ext cx="6519743" cy="1145858"/>
          </a:xfrm>
          <a:prstGeom prst="roundRect">
            <a:avLst>
              <a:gd name="adj" fmla="val 2603"/>
            </a:avLst>
          </a:prstGeom>
          <a:solidFill>
            <a:srgbClr val="F443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7613452" y="3401497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Отменено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13452" y="3831550"/>
            <a:ext cx="61220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Поставка отменена по различным причинам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6039" y="4671607"/>
            <a:ext cx="13238321" cy="32385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696039" y="5002173"/>
            <a:ext cx="422183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Ключевые показатели аналитики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96039" y="5710595"/>
            <a:ext cx="4247078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5150" dirty="0"/>
          </a:p>
        </p:txBody>
      </p:sp>
      <p:sp>
        <p:nvSpPr>
          <p:cNvPr id="19" name="Text 17"/>
          <p:cNvSpPr/>
          <p:nvPr/>
        </p:nvSpPr>
        <p:spPr>
          <a:xfrm>
            <a:off x="1576626" y="6615351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Типов материалов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96039" y="7045404"/>
            <a:ext cx="424707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Цемент, песок, кирпич, арматура, дерево, металл, краска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191601" y="5710595"/>
            <a:ext cx="4247078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</a:t>
            </a:r>
            <a:endParaRPr lang="en-US" sz="5150" dirty="0"/>
          </a:p>
        </p:txBody>
      </p:sp>
      <p:sp>
        <p:nvSpPr>
          <p:cNvPr id="22" name="Text 20"/>
          <p:cNvSpPr/>
          <p:nvPr/>
        </p:nvSpPr>
        <p:spPr>
          <a:xfrm>
            <a:off x="6072188" y="6615351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Единиц измерения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5191601" y="7045404"/>
            <a:ext cx="424707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Килограммы, тонны, штуки, литры, кубометры, квадратные и погонные метры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687163" y="5710595"/>
            <a:ext cx="4247198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25" name="Text 23"/>
          <p:cNvSpPr/>
          <p:nvPr/>
        </p:nvSpPr>
        <p:spPr>
          <a:xfrm>
            <a:off x="10567749" y="6615351"/>
            <a:ext cx="248590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Статуса поставок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687163" y="7045404"/>
            <a:ext cx="4247198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Полный контроль жизненного цикла каждой поставки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42285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Особенности интерфейса и требования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63711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Дизайн и навигация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Material Design 3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современный визуальный язык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Single Activity Architecture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плавная навигация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Три темы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светлая, темная, системная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Адаптивность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поддержка разных экранов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TopAppBar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единообразная шапка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2652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FloatingActionButton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быстрые действия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4801314"/>
            <a:ext cx="387619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Технические характеристики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21638" y="53295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Android 7.0+ (API 24-34)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638" y="57316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Kotlin 1.9+ с Coroutines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1638" y="61337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Локальная БД без синхронизации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1638" y="65358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Офлайн-режим работы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1638" y="69378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Русскоязычный интерфейс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635</Words>
  <Application>Microsoft Office PowerPoint</Application>
  <PresentationFormat>Custom</PresentationFormat>
  <Paragraphs>155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Manrope</vt:lpstr>
      <vt:lpstr>Prata Light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Алина Айметдинова</cp:lastModifiedBy>
  <cp:revision>2</cp:revision>
  <dcterms:created xsi:type="dcterms:W3CDTF">2025-12-18T17:20:39Z</dcterms:created>
  <dcterms:modified xsi:type="dcterms:W3CDTF">2025-12-18T17:26:52Z</dcterms:modified>
</cp:coreProperties>
</file>